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13" Type="http://schemas.microsoft.com/office/2006/relationships/legacyDiagramText" Target="legacyDiagramText13.bin"/><Relationship Id="rId18" Type="http://schemas.microsoft.com/office/2006/relationships/legacyDiagramText" Target="legacyDiagramText18.bin"/><Relationship Id="rId3" Type="http://schemas.microsoft.com/office/2006/relationships/legacyDiagramText" Target="legacyDiagramText3.bin"/><Relationship Id="rId21" Type="http://schemas.microsoft.com/office/2006/relationships/legacyDiagramText" Target="legacyDiagramText21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17" Type="http://schemas.microsoft.com/office/2006/relationships/legacyDiagramText" Target="legacyDiagramText17.bin"/><Relationship Id="rId25" Type="http://schemas.microsoft.com/office/2006/relationships/legacyDiagramText" Target="legacyDiagramText25.bin"/><Relationship Id="rId2" Type="http://schemas.microsoft.com/office/2006/relationships/legacyDiagramText" Target="legacyDiagramText2.bin"/><Relationship Id="rId16" Type="http://schemas.microsoft.com/office/2006/relationships/legacyDiagramText" Target="legacyDiagramText16.bin"/><Relationship Id="rId20" Type="http://schemas.microsoft.com/office/2006/relationships/legacyDiagramText" Target="legacyDiagramText20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24" Type="http://schemas.microsoft.com/office/2006/relationships/legacyDiagramText" Target="legacyDiagramText24.bin"/><Relationship Id="rId5" Type="http://schemas.microsoft.com/office/2006/relationships/legacyDiagramText" Target="legacyDiagramText5.bin"/><Relationship Id="rId15" Type="http://schemas.microsoft.com/office/2006/relationships/legacyDiagramText" Target="legacyDiagramText15.bin"/><Relationship Id="rId23" Type="http://schemas.microsoft.com/office/2006/relationships/legacyDiagramText" Target="legacyDiagramText23.bin"/><Relationship Id="rId10" Type="http://schemas.microsoft.com/office/2006/relationships/legacyDiagramText" Target="legacyDiagramText10.bin"/><Relationship Id="rId19" Type="http://schemas.microsoft.com/office/2006/relationships/legacyDiagramText" Target="legacyDiagramText19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Relationship Id="rId14" Type="http://schemas.microsoft.com/office/2006/relationships/legacyDiagramText" Target="legacyDiagramText14.bin"/><Relationship Id="rId22" Type="http://schemas.microsoft.com/office/2006/relationships/legacyDiagramText" Target="legacyDiagramText22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3B19C-B54B-40C0-A47C-7C1456210DCA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11178-DCCA-495B-A528-0796B0246C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11178-DCCA-495B-A528-0796B0246C92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B5247-063A-497A-8F4A-5F945B216E8E}" type="datetimeFigureOut">
              <a:rPr lang="es-ES" smtClean="0"/>
              <a:pPr/>
              <a:t>26/05/2009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0F938-C109-4EA1-B690-2E9DBB747F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MONTE DE PIEDAD Y CAJA DE AHORROS DE CÓRDOBA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/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UNIVERSIDAD</a:t>
            </a:r>
            <a:r>
              <a:rPr lang="es-ES" dirty="0" smtClean="0"/>
              <a:t>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</a:t>
            </a:r>
            <a:r>
              <a:rPr lang="es-ES" dirty="0" smtClean="0">
                <a:solidFill>
                  <a:srgbClr val="92D050"/>
                </a:solidFill>
              </a:rPr>
              <a:t>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CORDOBA</a:t>
            </a:r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1538" y="2928934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Licenciatura en Administración y Dirección de Empresas</a:t>
            </a:r>
          </a:p>
          <a:p>
            <a:r>
              <a:rPr lang="es-ES" dirty="0" smtClean="0">
                <a:solidFill>
                  <a:schemeClr val="tx1"/>
                </a:solidFill>
              </a:rPr>
              <a:t>Profesor: Alfonso. C. Morales </a:t>
            </a:r>
          </a:p>
          <a:p>
            <a:r>
              <a:rPr lang="es-ES" dirty="0" smtClean="0">
                <a:solidFill>
                  <a:schemeClr val="tx1"/>
                </a:solidFill>
              </a:rPr>
              <a:t>Alumno : Antonio Castro Medina </a:t>
            </a:r>
          </a:p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  <p:pic>
        <p:nvPicPr>
          <p:cNvPr id="5" name="Picture 7" descr="etea_reliev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715272" y="285728"/>
            <a:ext cx="1584325" cy="381635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CAJASUR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s-ES" sz="3600" b="1" dirty="0" smtClean="0"/>
              <a:t>ENTIDAD FINANCIERA</a:t>
            </a:r>
          </a:p>
          <a:p>
            <a:pPr algn="ctr">
              <a:buFontTx/>
              <a:buNone/>
            </a:pPr>
            <a:r>
              <a:rPr lang="es-ES" b="1" dirty="0" smtClean="0"/>
              <a:t>Andalucía, Extremadura, Madrid, Cataluña, Comunidad Valenciana, Murcia, Castilla La Mancha.</a:t>
            </a:r>
          </a:p>
          <a:p>
            <a:pPr algn="ctr">
              <a:buFontTx/>
              <a:buNone/>
            </a:pPr>
            <a:r>
              <a:rPr lang="es-ES" b="1" dirty="0" smtClean="0"/>
              <a:t>Sede social</a:t>
            </a:r>
          </a:p>
          <a:p>
            <a:pPr algn="ctr">
              <a:buFontTx/>
              <a:buNone/>
            </a:pPr>
            <a:r>
              <a:rPr lang="es-ES" b="1" dirty="0" smtClean="0"/>
              <a:t>Ronda de los tejares nº 18 -  24</a:t>
            </a:r>
          </a:p>
          <a:p>
            <a:pPr algn="ctr">
              <a:buFontTx/>
              <a:buNone/>
            </a:pPr>
            <a:r>
              <a:rPr lang="es-ES" b="1" dirty="0" smtClean="0"/>
              <a:t>14003- Córdoba</a:t>
            </a:r>
          </a:p>
          <a:p>
            <a:endParaRPr lang="es-E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HISTORIA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72033"/>
          </a:xfrm>
        </p:spPr>
        <p:txBody>
          <a:bodyPr>
            <a:normAutofit/>
          </a:bodyPr>
          <a:lstStyle/>
          <a:p>
            <a:r>
              <a:rPr lang="es-ES" sz="1700" dirty="0" smtClean="0"/>
              <a:t>La Caja de Ahorros y monte de Piedad de Córdoba fue fundada por el Excelentísimo Cabildo de Córdoba, como Monte de Piedad, el día 1 de septiembre de 1864, siendo clasificada como institución benéfico-social, y como Caja de Ahorros fue fundada por el mismo Cabildo Eclesiástico el día 2 de octubre de 1878.</a:t>
            </a:r>
          </a:p>
          <a:p>
            <a:r>
              <a:rPr lang="es-ES" sz="1700" dirty="0" smtClean="0"/>
              <a:t>La entidad figura inscrita en el Registro Especial de Cajas Generales de ahorro del Banco de España con el número 41, y en el Registro Mercantil de la Provincia de Córdoba. Tiene registrado y ostenta adicionalmente el nombre comercial de “</a:t>
            </a:r>
            <a:r>
              <a:rPr lang="es-ES" sz="1700" dirty="0" err="1" smtClean="0"/>
              <a:t>Cajasur</a:t>
            </a:r>
            <a:r>
              <a:rPr lang="es-ES" sz="1700" dirty="0" smtClean="0"/>
              <a:t>”.</a:t>
            </a:r>
          </a:p>
          <a:p>
            <a:r>
              <a:rPr lang="es-ES" sz="1700" dirty="0" smtClean="0"/>
              <a:t>Es miembro de la Federación de Cajas de Ahorro de Andalucía, de la Confederación española de Cajas de Ahorro y del Instituto Internacional de Ahorro. Empresa modelo en la Seguridad Social y Medalla de oro de la ciudad de Córdoba.</a:t>
            </a:r>
          </a:p>
          <a:p>
            <a:r>
              <a:rPr lang="es-ES" sz="1700" dirty="0" smtClean="0"/>
              <a:t>La caja cuenta con una importante obra social y cultural, centrada fundamentalmente en la provincia de Córdoba, otorgando becas a estudiantes, ayudas a personas con discapacidad o subvencionando la conservación del patrimonio histórico-artístico y el medio ambiente.</a:t>
            </a:r>
          </a:p>
          <a:p>
            <a:endParaRPr lang="es-E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S" sz="6000" dirty="0" smtClean="0"/>
              <a:t/>
            </a:r>
            <a:br>
              <a:rPr lang="es-ES" sz="6000" dirty="0" smtClean="0"/>
            </a:br>
            <a:r>
              <a:rPr lang="es-ES" sz="7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GOBIERNO</a:t>
            </a:r>
            <a:endParaRPr lang="es-ES" sz="7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325149" y="2786058"/>
            <a:ext cx="35237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643438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4214810" cy="1143000"/>
          </a:xfrm>
        </p:spPr>
        <p:txBody>
          <a:bodyPr>
            <a:normAutofit fontScale="90000"/>
          </a:bodyPr>
          <a:lstStyle/>
          <a:p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ASAMBLEA GENERAL</a:t>
            </a:r>
            <a:endParaRPr lang="es-E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1285916" y="2643182"/>
            <a:ext cx="3429024" cy="1071570"/>
          </a:xfrm>
        </p:spPr>
        <p:txBody>
          <a:bodyPr>
            <a:normAutofit/>
          </a:bodyPr>
          <a:lstStyle/>
          <a:p>
            <a:pPr fontAlgn="base">
              <a:buNone/>
            </a:pPr>
            <a:endParaRPr lang="es-ES" dirty="0" smtClean="0"/>
          </a:p>
          <a:p>
            <a:endParaRPr lang="es-E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929058" y="214290"/>
          <a:ext cx="5000661" cy="606892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66887"/>
                <a:gridCol w="1666887"/>
                <a:gridCol w="1666887"/>
              </a:tblGrid>
              <a:tr h="7450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Grupo al que pertenecen</a:t>
                      </a:r>
                      <a:endParaRPr kumimoji="0" lang="es-ES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Consejeros generales</a:t>
                      </a:r>
                      <a:endParaRPr kumimoji="0" lang="es-ES" sz="2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%</a:t>
                      </a:r>
                      <a:r>
                        <a:rPr lang="es-ES" baseline="0" dirty="0" smtClean="0"/>
                        <a:t> del total</a:t>
                      </a:r>
                      <a:endParaRPr lang="es-ES" dirty="0"/>
                    </a:p>
                  </a:txBody>
                  <a:tcPr/>
                </a:tc>
              </a:tr>
              <a:tr h="645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CORPORACIONES MUNICIPALES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33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20,755</a:t>
                      </a:r>
                      <a:endParaRPr lang="es-ES" dirty="0"/>
                    </a:p>
                  </a:txBody>
                  <a:tcPr/>
                </a:tc>
              </a:tr>
              <a:tr h="521569">
                <a:tc>
                  <a:txBody>
                    <a:bodyPr/>
                    <a:lstStyle/>
                    <a:p>
                      <a:r>
                        <a:rPr kumimoji="0" lang="es-E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IMPOSITORES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25,157</a:t>
                      </a:r>
                      <a:endParaRPr lang="es-ES" dirty="0"/>
                    </a:p>
                  </a:txBody>
                  <a:tcPr/>
                </a:tc>
              </a:tr>
              <a:tr h="5960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PERSONAS O ENTIDADES FUNDADORAS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30,189</a:t>
                      </a:r>
                      <a:endParaRPr lang="es-ES" dirty="0"/>
                    </a:p>
                  </a:txBody>
                  <a:tcPr/>
                </a:tc>
              </a:tr>
              <a:tr h="5215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EMPLEADOS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5,031</a:t>
                      </a:r>
                      <a:endParaRPr lang="es-ES" dirty="0"/>
                    </a:p>
                  </a:txBody>
                  <a:tcPr/>
                </a:tc>
              </a:tr>
              <a:tr h="645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DIPUTACIÓN DE CÓRDOBA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5,031</a:t>
                      </a:r>
                      <a:endParaRPr lang="es-ES" dirty="0"/>
                    </a:p>
                  </a:txBody>
                  <a:tcPr/>
                </a:tc>
              </a:tr>
              <a:tr h="6954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JUNTA DE ANDALUCÍA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10,063</a:t>
                      </a:r>
                    </a:p>
                    <a:p>
                      <a:endParaRPr lang="es-ES" dirty="0"/>
                    </a:p>
                  </a:txBody>
                  <a:tcPr/>
                </a:tc>
              </a:tr>
              <a:tr h="4718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PATRONOS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3,774</a:t>
                      </a:r>
                      <a:endParaRPr lang="es-ES" dirty="0"/>
                    </a:p>
                  </a:txBody>
                  <a:tcPr/>
                </a:tc>
              </a:tr>
              <a:tr h="298039">
                <a:tc>
                  <a:txBody>
                    <a:bodyPr/>
                    <a:lstStyle/>
                    <a:p>
                      <a:r>
                        <a:rPr lang="es-ES" dirty="0" smtClean="0"/>
                        <a:t>Total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159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100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3357554" cy="1143000"/>
          </a:xfrm>
        </p:spPr>
        <p:txBody>
          <a:bodyPr>
            <a:noAutofit/>
          </a:bodyPr>
          <a:lstStyle/>
          <a:p>
            <a:r>
              <a:rPr lang="es-E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E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E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ORGANIGRAMA</a:t>
            </a:r>
            <a:endParaRPr lang="es-E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026" name="Organization Chart 2"/>
          <p:cNvGraphicFramePr>
            <a:graphicFrameLocks/>
          </p:cNvGraphicFramePr>
          <p:nvPr>
            <p:ph idx="1"/>
          </p:nvPr>
        </p:nvGraphicFramePr>
        <p:xfrm>
          <a:off x="500034" y="2000240"/>
          <a:ext cx="8229600" cy="4525963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graphicFrame>
        <p:nvGraphicFramePr>
          <p:cNvPr id="1067" name="Organization Chart 43"/>
          <p:cNvGraphicFramePr>
            <a:graphicFrameLocks/>
          </p:cNvGraphicFramePr>
          <p:nvPr/>
        </p:nvGraphicFramePr>
        <p:xfrm>
          <a:off x="3500430" y="1071546"/>
          <a:ext cx="3816350" cy="1366838"/>
        </p:xfrm>
        <a:graphic>
          <a:graphicData uri="http://schemas.openxmlformats.org/drawingml/2006/compatibility">
            <com:legacyDrawing xmlns:com="http://schemas.openxmlformats.org/drawingml/2006/compatibility" spid="_x0000_s1067"/>
          </a:graphicData>
        </a:graphic>
      </p:graphicFrame>
      <p:graphicFrame>
        <p:nvGraphicFramePr>
          <p:cNvPr id="1076" name="Organization Chart 52"/>
          <p:cNvGraphicFramePr>
            <a:graphicFrameLocks/>
          </p:cNvGraphicFramePr>
          <p:nvPr/>
        </p:nvGraphicFramePr>
        <p:xfrm>
          <a:off x="4000496" y="357166"/>
          <a:ext cx="1223962" cy="612775"/>
        </p:xfrm>
        <a:graphic>
          <a:graphicData uri="http://schemas.openxmlformats.org/drawingml/2006/compatibility">
            <com:legacyDrawing xmlns:com="http://schemas.openxmlformats.org/drawingml/2006/compatibility" spid="_x0000_s107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FUNCIONES CONSEJO DE ADMINISTRACION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3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s-ES" b="1" dirty="0" smtClean="0"/>
              <a:t>Dentro de sus funciones de administración y gestión financiera de la Entidad y de su Obra Benéfico Social, competen al Consejo de Administración las siguientes facultades, cuya enumeración no es limitativa sino enunciativa: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1º. Vigilar la fiel observancia de los Estatutos, proponiendo a la Asamblea General las modificaciones que juzgue convenientes en los mismos.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2º. Ejecutar y hacer ejecutar los acuerdos de la Asamblea General.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3º. Ostentar, a través del Presidente, la representación de la Entidad, en juicio y fuera de él, para todo lo concerniente al giro y tráfico de la misma, y sin perjuicio de las delegaciones previstas en estos Estatutos o expresamente acordadas por el propio Consejo de Administración.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4º. Determinar y modificar la estructura interna y organización administrativa de la Institución.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5º. Determinar y realizar las operaciones, tanto activas como pasivas y complementarias, que haya de practicar la Entidad dentro del objeto y fines de la misma.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6º. Estimular y proteger el ahorro con premios u otros medios análogos que mejor contribuyan a tal fin.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7º. Delegar en la Comisión Ejecutiva, en el Presidente, Vicepresidentes, en los Directores Generales, en su caso, las facultades que considere procedentes, con excepción de las relativas a la elevación de propuestas a la Asamblea o cuando se trate de facultades que le hubieran sido delegadas, salvo que, en este caso, fuese expresamente autorizado para ello. </a:t>
            </a:r>
          </a:p>
          <a:p>
            <a:pPr>
              <a:lnSpc>
                <a:spcPct val="80000"/>
              </a:lnSpc>
            </a:pP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8º. Elevar a la Asamblea General las propuestas expresamente previstas en estos Estatutos o cualesquiera otras necesarias para el buen gobierno y administración de la Entidad.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9º. </a:t>
            </a:r>
          </a:p>
          <a:p>
            <a:endParaRPr lang="es-E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000661"/>
          </a:xfrm>
        </p:spPr>
        <p:txBody>
          <a:bodyPr>
            <a:normAutofit fontScale="32500" lnSpcReduction="20000"/>
          </a:bodyPr>
          <a:lstStyle/>
          <a:p>
            <a:r>
              <a:rPr lang="es-ES" b="1" dirty="0" smtClean="0"/>
              <a:t>9º. Aprobar el ingreso de empleados y modificar la plantilla, crear y suprimir cargos, fijar sus facultades y atribuciones y señalar sus sueldos, emolumentos y gratificaciones.</a:t>
            </a:r>
          </a:p>
          <a:p>
            <a:pPr>
              <a:lnSpc>
                <a:spcPct val="80000"/>
              </a:lnSpc>
            </a:pPr>
            <a:r>
              <a:rPr lang="es-ES" b="1" dirty="0" smtClean="0"/>
              <a:t>10º. Acordar la inversión de los fondos de la Institución y toda clase de actos de disposición y administración necesarios para la gestión de las actividades de la Entidad 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11º. Aprobar los préstamos, créditos y descuentos financiero y comercial con garantía personal, hipotecaria, pignoraticia, de aval bancario etc.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 12º. Autorizar avales, garantizando a los solicitantes ante todo tipo de personas públicas y privadas, con la misma posibilidad de delegación establecida en el apartado precedente.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14º. Abrir, movilizar y cancelar cuentas de ahorro, cuentas corrientes y de crédito a nombre de la Institución, en el Banco de España, en la banca oficial y privada, y en la Confederación Española de Cajas de Ahorros, y pignorar valores u otra clase de bienes.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15º. Elevar a la Asamblea General el informe de gestión y las cuentas anuales comprensivas de la Memoria, Balance Anual, Cuenta de Resultados y la propuesta de aplicación de éstos a los fines propios de la Institución, así como elaborar y aprobar el Informe de Gobierno Corporativo de la Entidad.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16º. Poner a disposición de la Comisión de Control los documentos antecedentes y datos necesarios para el cumplimiento de su función.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17º. Ejercer todas las acciones administrativas, económico administrativas, laborales, civiles y criminales, judiciales y extrajudiciales que competen a la Entidad y representarla cuando sea demandada.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18º. Nombrar cuantas comisiones o ponencias estime conveniente para el mejor estudio de temas concretos de su competencia.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19º. Nombrar, ascender, recompensar, suspender, sancionar, separar y despedir a los Directores Adjuntos, Subdirectores, Jefes de las diversas dependencias u Oficinas y restante personal.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20º. Contratar la prestación por personas físicas o jurídicas, de servicios profesionales, técnicos o de otra índole, con carácter circunstancial o temporal.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21º. Nombrar y remover a los Directores Generales en los términos establecidos en las disposiciones legales aplicables y en estos Estatutos.</a:t>
            </a:r>
          </a:p>
          <a:p>
            <a:pPr>
              <a:lnSpc>
                <a:spcPct val="80000"/>
              </a:lnSpc>
            </a:pPr>
            <a:endParaRPr lang="es-ES" b="1" dirty="0" smtClean="0"/>
          </a:p>
          <a:p>
            <a:pPr>
              <a:lnSpc>
                <a:spcPct val="80000"/>
              </a:lnSpc>
            </a:pPr>
            <a:r>
              <a:rPr lang="es-ES" b="1" dirty="0" smtClean="0"/>
              <a:t>22º. Proponer a la Asamblea General, para su aprobación, las obras sociales y culturales que habrán de ser efectuadas y los presupuestos de las ya existentes.</a:t>
            </a:r>
            <a:endParaRPr lang="es-E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1035</Words>
  <Application>Microsoft Office PowerPoint</Application>
  <PresentationFormat>Presentación en pantalla (4:3)</PresentationFormat>
  <Paragraphs>116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MONTE DE PIEDAD Y CAJA DE AHORROS DE CÓRDOBA</vt:lpstr>
      <vt:lpstr>UNIVERSIDAD DE CORDOBA</vt:lpstr>
      <vt:lpstr>CAJASUR</vt:lpstr>
      <vt:lpstr>HISTORIA</vt:lpstr>
      <vt:lpstr> GOBIERNO</vt:lpstr>
      <vt:lpstr>ASAMBLEA GENERAL</vt:lpstr>
      <vt:lpstr> ORGANIGRAMA</vt:lpstr>
      <vt:lpstr>FUNCIONES CONSEJO DE ADMINISTRACION</vt:lpstr>
      <vt:lpstr>Diapositiva 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DE CORDOBA</dc:title>
  <dc:creator>PC</dc:creator>
  <cp:lastModifiedBy>PC</cp:lastModifiedBy>
  <cp:revision>13</cp:revision>
  <dcterms:created xsi:type="dcterms:W3CDTF">2009-05-04T21:10:58Z</dcterms:created>
  <dcterms:modified xsi:type="dcterms:W3CDTF">2009-05-25T22:20:19Z</dcterms:modified>
</cp:coreProperties>
</file>